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1"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597"/>
  </p:normalViewPr>
  <p:slideViewPr>
    <p:cSldViewPr snapToGrid="0">
      <p:cViewPr varScale="1">
        <p:scale>
          <a:sx n="93" d="100"/>
          <a:sy n="93"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12/8/23</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6864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4406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12/8/23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94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95810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12/8/23</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414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2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0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93817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12/8/23</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51393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12/8/23</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6745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12/8/23</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43655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12/8/23</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27272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ml-label-encoding-of-datasets-in-python/" TargetMode="External"/><Relationship Id="rId2" Type="http://schemas.openxmlformats.org/officeDocument/2006/relationships/hyperlink" Target="https://www.geeksforgeeks.org/detect-and-remove-the-outliers-using-python/" TargetMode="External"/><Relationship Id="rId1" Type="http://schemas.openxmlformats.org/officeDocument/2006/relationships/slideLayout" Target="../slideLayouts/slideLayout7.xml"/><Relationship Id="rId6" Type="http://schemas.openxmlformats.org/officeDocument/2006/relationships/hyperlink" Target="https://www.kaggle.com/datasets/zynicide/wine-reviews" TargetMode="External"/><Relationship Id="rId5" Type="http://schemas.openxmlformats.org/officeDocument/2006/relationships/hyperlink" Target="https://towardsdatascience.com/ways-to-detect-and-remove-the-outliers-404d16608dba" TargetMode="External"/><Relationship Id="rId4" Type="http://schemas.openxmlformats.org/officeDocument/2006/relationships/hyperlink" Target="https://scikit-learn.org/stable/modules/generated/sklearn.metrics.ConfusionMatrixDisplay.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7814E2-194F-99C0-C4BA-C7E013D77B44}"/>
              </a:ext>
            </a:extLst>
          </p:cNvPr>
          <p:cNvPicPr>
            <a:picLocks noChangeAspect="1"/>
          </p:cNvPicPr>
          <p:nvPr/>
        </p:nvPicPr>
        <p:blipFill rotWithShape="1">
          <a:blip r:embed="rId2"/>
          <a:srcRect l="18009" r="-1" b="-1"/>
          <a:stretch/>
        </p:blipFill>
        <p:spPr>
          <a:xfrm>
            <a:off x="20" y="1804072"/>
            <a:ext cx="4458058" cy="4349801"/>
          </a:xfrm>
          <a:prstGeom prst="rect">
            <a:avLst/>
          </a:prstGeom>
        </p:spPr>
      </p:pic>
      <p:sp>
        <p:nvSpPr>
          <p:cNvPr id="13" name="Rectangle 12">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3F925-DCA9-8A8C-5C57-9AA269CFABA6}"/>
              </a:ext>
            </a:extLst>
          </p:cNvPr>
          <p:cNvSpPr>
            <a:spLocks noGrp="1"/>
          </p:cNvSpPr>
          <p:nvPr>
            <p:ph type="ctrTitle"/>
          </p:nvPr>
        </p:nvSpPr>
        <p:spPr>
          <a:xfrm>
            <a:off x="5272395" y="1916432"/>
            <a:ext cx="6060144" cy="2565337"/>
          </a:xfrm>
        </p:spPr>
        <p:txBody>
          <a:bodyPr anchor="b">
            <a:normAutofit fontScale="90000"/>
          </a:bodyPr>
          <a:lstStyle/>
          <a:p>
            <a:r>
              <a:rPr lang="en-US" b="1" dirty="0"/>
              <a:t>Wine variety Prediction</a:t>
            </a:r>
          </a:p>
        </p:txBody>
      </p:sp>
      <p:sp>
        <p:nvSpPr>
          <p:cNvPr id="3" name="Subtitle 2">
            <a:extLst>
              <a:ext uri="{FF2B5EF4-FFF2-40B4-BE49-F238E27FC236}">
                <a16:creationId xmlns:a16="http://schemas.microsoft.com/office/drawing/2014/main" id="{D427B58E-2CDC-EEDF-DC47-DC32986B7407}"/>
              </a:ext>
            </a:extLst>
          </p:cNvPr>
          <p:cNvSpPr>
            <a:spLocks noGrp="1"/>
          </p:cNvSpPr>
          <p:nvPr>
            <p:ph type="subTitle" idx="1"/>
          </p:nvPr>
        </p:nvSpPr>
        <p:spPr>
          <a:xfrm>
            <a:off x="4882101" y="4334925"/>
            <a:ext cx="7019150" cy="1533515"/>
          </a:xfrm>
        </p:spPr>
        <p:txBody>
          <a:bodyPr anchor="t">
            <a:normAutofit fontScale="70000" lnSpcReduction="20000"/>
          </a:bodyPr>
          <a:lstStyle/>
          <a:p>
            <a:pPr>
              <a:lnSpc>
                <a:spcPct val="140000"/>
              </a:lnSpc>
            </a:pPr>
            <a:r>
              <a:rPr lang="en-US" sz="1300" b="1" dirty="0"/>
              <a:t>Machine Learning 1</a:t>
            </a:r>
          </a:p>
          <a:p>
            <a:pPr>
              <a:lnSpc>
                <a:spcPct val="140000"/>
              </a:lnSpc>
            </a:pPr>
            <a:r>
              <a:rPr lang="en-US" sz="1300" b="1" dirty="0"/>
              <a:t>CS 5805</a:t>
            </a:r>
          </a:p>
          <a:p>
            <a:pPr>
              <a:lnSpc>
                <a:spcPct val="140000"/>
              </a:lnSpc>
            </a:pPr>
            <a:endParaRPr lang="en-US" sz="1300" b="1" dirty="0"/>
          </a:p>
          <a:p>
            <a:pPr>
              <a:lnSpc>
                <a:spcPct val="140000"/>
              </a:lnSpc>
            </a:pPr>
            <a:r>
              <a:rPr lang="en-US" sz="1300" b="1" dirty="0"/>
              <a:t> 				-Taeesh Azal Assadi</a:t>
            </a:r>
          </a:p>
          <a:p>
            <a:pPr>
              <a:lnSpc>
                <a:spcPct val="140000"/>
              </a:lnSpc>
            </a:pPr>
            <a:r>
              <a:rPr lang="en-US" sz="1300" b="1" dirty="0"/>
              <a:t>				</a:t>
            </a:r>
            <a:r>
              <a:rPr lang="en-US" sz="1300" b="1" dirty="0" err="1"/>
              <a:t>taeeshazalassadi@vt.edu</a:t>
            </a:r>
            <a:endParaRPr lang="en-US" sz="1300" b="1" dirty="0"/>
          </a:p>
          <a:p>
            <a:pPr>
              <a:lnSpc>
                <a:spcPct val="140000"/>
              </a:lnSpc>
            </a:pPr>
            <a:endParaRPr lang="en-US" sz="1300" b="1" dirty="0"/>
          </a:p>
        </p:txBody>
      </p:sp>
      <p:sp>
        <p:nvSpPr>
          <p:cNvPr id="15" name="Rectangle 14">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22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369332"/>
          </a:xfrm>
          <a:prstGeom prst="rect">
            <a:avLst/>
          </a:prstGeom>
          <a:noFill/>
        </p:spPr>
        <p:txBody>
          <a:bodyPr wrap="square">
            <a:spAutoFit/>
          </a:bodyPr>
          <a:lstStyle/>
          <a:p>
            <a:r>
              <a:rPr lang="en-US" dirty="0"/>
              <a:t>Confidence Interval Analysis, stepwise regression and Adjusted R square Analysis</a:t>
            </a:r>
          </a:p>
        </p:txBody>
      </p:sp>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 – Regression Analysis Contd..</a:t>
            </a:r>
          </a:p>
        </p:txBody>
      </p:sp>
      <p:pic>
        <p:nvPicPr>
          <p:cNvPr id="4" name="Picture 3">
            <a:extLst>
              <a:ext uri="{FF2B5EF4-FFF2-40B4-BE49-F238E27FC236}">
                <a16:creationId xmlns:a16="http://schemas.microsoft.com/office/drawing/2014/main" id="{CCD03471-FB92-BAC2-AD72-6E1FFD89FC8A}"/>
              </a:ext>
            </a:extLst>
          </p:cNvPr>
          <p:cNvPicPr>
            <a:picLocks noChangeAspect="1"/>
          </p:cNvPicPr>
          <p:nvPr/>
        </p:nvPicPr>
        <p:blipFill>
          <a:blip r:embed="rId2"/>
          <a:stretch>
            <a:fillRect/>
          </a:stretch>
        </p:blipFill>
        <p:spPr>
          <a:xfrm>
            <a:off x="2209800" y="2313729"/>
            <a:ext cx="7772400" cy="2230541"/>
          </a:xfrm>
          <a:prstGeom prst="rect">
            <a:avLst/>
          </a:prstGeom>
        </p:spPr>
      </p:pic>
    </p:spTree>
    <p:extLst>
      <p:ext uri="{BB962C8B-B14F-4D97-AF65-F5344CB8AC3E}">
        <p14:creationId xmlns:p14="http://schemas.microsoft.com/office/powerpoint/2010/main" val="330022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a:t>
            </a:r>
          </a:p>
        </p:txBody>
      </p:sp>
      <p:pic>
        <p:nvPicPr>
          <p:cNvPr id="2" name="Picture 1">
            <a:extLst>
              <a:ext uri="{FF2B5EF4-FFF2-40B4-BE49-F238E27FC236}">
                <a16:creationId xmlns:a16="http://schemas.microsoft.com/office/drawing/2014/main" id="{4F154189-E43F-B35C-2895-5C76921B5C8C}"/>
              </a:ext>
            </a:extLst>
          </p:cNvPr>
          <p:cNvPicPr>
            <a:picLocks noChangeAspect="1"/>
          </p:cNvPicPr>
          <p:nvPr/>
        </p:nvPicPr>
        <p:blipFill>
          <a:blip r:embed="rId2"/>
          <a:stretch>
            <a:fillRect/>
          </a:stretch>
        </p:blipFill>
        <p:spPr>
          <a:xfrm>
            <a:off x="2209800" y="1666017"/>
            <a:ext cx="7772400" cy="4412655"/>
          </a:xfrm>
          <a:prstGeom prst="rect">
            <a:avLst/>
          </a:prstGeom>
        </p:spPr>
      </p:pic>
    </p:spTree>
    <p:extLst>
      <p:ext uri="{BB962C8B-B14F-4D97-AF65-F5344CB8AC3E}">
        <p14:creationId xmlns:p14="http://schemas.microsoft.com/office/powerpoint/2010/main" val="145820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3" name="Picture 2">
            <a:extLst>
              <a:ext uri="{FF2B5EF4-FFF2-40B4-BE49-F238E27FC236}">
                <a16:creationId xmlns:a16="http://schemas.microsoft.com/office/drawing/2014/main" id="{64DDA0C1-AF37-422C-80E7-0C86C97A2132}"/>
              </a:ext>
            </a:extLst>
          </p:cNvPr>
          <p:cNvPicPr>
            <a:picLocks noChangeAspect="1"/>
          </p:cNvPicPr>
          <p:nvPr/>
        </p:nvPicPr>
        <p:blipFill>
          <a:blip r:embed="rId2"/>
          <a:stretch>
            <a:fillRect/>
          </a:stretch>
        </p:blipFill>
        <p:spPr>
          <a:xfrm>
            <a:off x="2209800" y="1673942"/>
            <a:ext cx="7772400" cy="3510116"/>
          </a:xfrm>
          <a:prstGeom prst="rect">
            <a:avLst/>
          </a:prstGeom>
        </p:spPr>
      </p:pic>
    </p:spTree>
    <p:extLst>
      <p:ext uri="{BB962C8B-B14F-4D97-AF65-F5344CB8AC3E}">
        <p14:creationId xmlns:p14="http://schemas.microsoft.com/office/powerpoint/2010/main" val="194307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2" name="Picture 1">
            <a:extLst>
              <a:ext uri="{FF2B5EF4-FFF2-40B4-BE49-F238E27FC236}">
                <a16:creationId xmlns:a16="http://schemas.microsoft.com/office/drawing/2014/main" id="{286991EC-15F7-DBBB-AF73-4D4D2F1FCBD2}"/>
              </a:ext>
            </a:extLst>
          </p:cNvPr>
          <p:cNvPicPr>
            <a:picLocks noChangeAspect="1"/>
          </p:cNvPicPr>
          <p:nvPr/>
        </p:nvPicPr>
        <p:blipFill>
          <a:blip r:embed="rId2"/>
          <a:stretch>
            <a:fillRect/>
          </a:stretch>
        </p:blipFill>
        <p:spPr>
          <a:xfrm>
            <a:off x="2209800" y="1459463"/>
            <a:ext cx="7772400" cy="3939073"/>
          </a:xfrm>
          <a:prstGeom prst="rect">
            <a:avLst/>
          </a:prstGeom>
        </p:spPr>
      </p:pic>
    </p:spTree>
    <p:extLst>
      <p:ext uri="{BB962C8B-B14F-4D97-AF65-F5344CB8AC3E}">
        <p14:creationId xmlns:p14="http://schemas.microsoft.com/office/powerpoint/2010/main" val="376289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3" name="Picture 2">
            <a:extLst>
              <a:ext uri="{FF2B5EF4-FFF2-40B4-BE49-F238E27FC236}">
                <a16:creationId xmlns:a16="http://schemas.microsoft.com/office/drawing/2014/main" id="{858FBF7C-EF99-41BF-8C10-4A226637463F}"/>
              </a:ext>
            </a:extLst>
          </p:cNvPr>
          <p:cNvPicPr>
            <a:picLocks noChangeAspect="1"/>
          </p:cNvPicPr>
          <p:nvPr/>
        </p:nvPicPr>
        <p:blipFill>
          <a:blip r:embed="rId2"/>
          <a:stretch>
            <a:fillRect/>
          </a:stretch>
        </p:blipFill>
        <p:spPr>
          <a:xfrm>
            <a:off x="2209800" y="1189643"/>
            <a:ext cx="7772400" cy="4478714"/>
          </a:xfrm>
          <a:prstGeom prst="rect">
            <a:avLst/>
          </a:prstGeom>
        </p:spPr>
      </p:pic>
    </p:spTree>
    <p:extLst>
      <p:ext uri="{BB962C8B-B14F-4D97-AF65-F5344CB8AC3E}">
        <p14:creationId xmlns:p14="http://schemas.microsoft.com/office/powerpoint/2010/main" val="186509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2" name="Picture 1">
            <a:extLst>
              <a:ext uri="{FF2B5EF4-FFF2-40B4-BE49-F238E27FC236}">
                <a16:creationId xmlns:a16="http://schemas.microsoft.com/office/drawing/2014/main" id="{9B8055EC-50C4-8E75-5BE8-680ECC1F3346}"/>
              </a:ext>
            </a:extLst>
          </p:cNvPr>
          <p:cNvPicPr>
            <a:picLocks noChangeAspect="1"/>
          </p:cNvPicPr>
          <p:nvPr/>
        </p:nvPicPr>
        <p:blipFill>
          <a:blip r:embed="rId2"/>
          <a:stretch>
            <a:fillRect/>
          </a:stretch>
        </p:blipFill>
        <p:spPr>
          <a:xfrm>
            <a:off x="2209800" y="1492670"/>
            <a:ext cx="7772400" cy="3872659"/>
          </a:xfrm>
          <a:prstGeom prst="rect">
            <a:avLst/>
          </a:prstGeom>
        </p:spPr>
      </p:pic>
    </p:spTree>
    <p:extLst>
      <p:ext uri="{BB962C8B-B14F-4D97-AF65-F5344CB8AC3E}">
        <p14:creationId xmlns:p14="http://schemas.microsoft.com/office/powerpoint/2010/main" val="375731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3" name="Picture 2">
            <a:extLst>
              <a:ext uri="{FF2B5EF4-FFF2-40B4-BE49-F238E27FC236}">
                <a16:creationId xmlns:a16="http://schemas.microsoft.com/office/drawing/2014/main" id="{E8F2F4AC-CD86-7051-E0C4-5BB7211B0E36}"/>
              </a:ext>
            </a:extLst>
          </p:cNvPr>
          <p:cNvPicPr>
            <a:picLocks noChangeAspect="1"/>
          </p:cNvPicPr>
          <p:nvPr/>
        </p:nvPicPr>
        <p:blipFill>
          <a:blip r:embed="rId2"/>
          <a:stretch>
            <a:fillRect/>
          </a:stretch>
        </p:blipFill>
        <p:spPr>
          <a:xfrm>
            <a:off x="2209800" y="1051919"/>
            <a:ext cx="7772400" cy="4754161"/>
          </a:xfrm>
          <a:prstGeom prst="rect">
            <a:avLst/>
          </a:prstGeom>
        </p:spPr>
      </p:pic>
    </p:spTree>
    <p:extLst>
      <p:ext uri="{BB962C8B-B14F-4D97-AF65-F5344CB8AC3E}">
        <p14:creationId xmlns:p14="http://schemas.microsoft.com/office/powerpoint/2010/main" val="2276968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III – Classification Analysis </a:t>
            </a:r>
            <a:r>
              <a:rPr lang="en-US" sz="3600" dirty="0" err="1">
                <a:solidFill>
                  <a:schemeClr val="tx1">
                    <a:lumMod val="75000"/>
                    <a:lumOff val="25000"/>
                  </a:schemeClr>
                </a:solidFill>
                <a:latin typeface="+mj-lt"/>
              </a:rPr>
              <a:t>contd</a:t>
            </a:r>
            <a:r>
              <a:rPr lang="en-US" sz="3600" dirty="0">
                <a:solidFill>
                  <a:schemeClr val="tx1">
                    <a:lumMod val="75000"/>
                    <a:lumOff val="25000"/>
                  </a:schemeClr>
                </a:solidFill>
                <a:latin typeface="+mj-lt"/>
              </a:rPr>
              <a:t>…</a:t>
            </a:r>
          </a:p>
        </p:txBody>
      </p:sp>
      <p:pic>
        <p:nvPicPr>
          <p:cNvPr id="2" name="Picture 1">
            <a:extLst>
              <a:ext uri="{FF2B5EF4-FFF2-40B4-BE49-F238E27FC236}">
                <a16:creationId xmlns:a16="http://schemas.microsoft.com/office/drawing/2014/main" id="{9AED1F32-D993-805C-6184-82A8DCA5235A}"/>
              </a:ext>
            </a:extLst>
          </p:cNvPr>
          <p:cNvPicPr>
            <a:picLocks noChangeAspect="1"/>
          </p:cNvPicPr>
          <p:nvPr/>
        </p:nvPicPr>
        <p:blipFill>
          <a:blip r:embed="rId2"/>
          <a:stretch>
            <a:fillRect/>
          </a:stretch>
        </p:blipFill>
        <p:spPr>
          <a:xfrm>
            <a:off x="2209800" y="1555452"/>
            <a:ext cx="7772400" cy="3747096"/>
          </a:xfrm>
          <a:prstGeom prst="rect">
            <a:avLst/>
          </a:prstGeom>
        </p:spPr>
      </p:pic>
    </p:spTree>
    <p:extLst>
      <p:ext uri="{BB962C8B-B14F-4D97-AF65-F5344CB8AC3E}">
        <p14:creationId xmlns:p14="http://schemas.microsoft.com/office/powerpoint/2010/main" val="349649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775668"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FINAL MODEL SELECTED</a:t>
            </a:r>
          </a:p>
        </p:txBody>
      </p:sp>
      <p:sp>
        <p:nvSpPr>
          <p:cNvPr id="4" name="TextBox 3">
            <a:extLst>
              <a:ext uri="{FF2B5EF4-FFF2-40B4-BE49-F238E27FC236}">
                <a16:creationId xmlns:a16="http://schemas.microsoft.com/office/drawing/2014/main" id="{72410350-7EF5-6535-F793-8CF89A2E49A2}"/>
              </a:ext>
            </a:extLst>
          </p:cNvPr>
          <p:cNvSpPr txBox="1"/>
          <p:nvPr/>
        </p:nvSpPr>
        <p:spPr>
          <a:xfrm>
            <a:off x="1775668" y="2295360"/>
            <a:ext cx="6338454" cy="1754326"/>
          </a:xfrm>
          <a:prstGeom prst="rect">
            <a:avLst/>
          </a:prstGeom>
          <a:noFill/>
        </p:spPr>
        <p:txBody>
          <a:bodyPr wrap="square">
            <a:spAutoFit/>
          </a:bodyPr>
          <a:lstStyle/>
          <a:p>
            <a:pPr marL="6350" marR="168275" indent="47625">
              <a:spcBef>
                <a:spcPts val="0"/>
              </a:spcBef>
              <a:spcAft>
                <a:spcPts val="2815"/>
              </a:spcAft>
            </a:pPr>
            <a:r>
              <a:rPr lang="en-US" sz="1800" dirty="0">
                <a:effectLst/>
                <a:latin typeface="Times New Roman" panose="02020603050405020304" pitchFamily="18" charset="0"/>
                <a:ea typeface="Times New Roman" panose="02020603050405020304" pitchFamily="18" charset="0"/>
              </a:rPr>
              <a:t>Here we can see the random forest has achieved the highest testing accuracy 60% and has a high AUC. The precision of the model is much higher than any other model. However, there is overfitting as the training accuracy is found to be 100%. We can however remove the overfitting easily by tuning. After hyperparameter tuning it is found to be 75.87% accuracy</a:t>
            </a:r>
          </a:p>
        </p:txBody>
      </p:sp>
    </p:spTree>
    <p:extLst>
      <p:ext uri="{BB962C8B-B14F-4D97-AF65-F5344CB8AC3E}">
        <p14:creationId xmlns:p14="http://schemas.microsoft.com/office/powerpoint/2010/main" val="2290795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IV – Clustering and Association</a:t>
            </a:r>
          </a:p>
        </p:txBody>
      </p:sp>
      <p:sp>
        <p:nvSpPr>
          <p:cNvPr id="4" name="TextBox 3">
            <a:extLst>
              <a:ext uri="{FF2B5EF4-FFF2-40B4-BE49-F238E27FC236}">
                <a16:creationId xmlns:a16="http://schemas.microsoft.com/office/drawing/2014/main" id="{C22259CB-C960-8ADA-7A65-B63910B3BE70}"/>
              </a:ext>
            </a:extLst>
          </p:cNvPr>
          <p:cNvSpPr txBox="1"/>
          <p:nvPr/>
        </p:nvSpPr>
        <p:spPr>
          <a:xfrm>
            <a:off x="861431" y="1444963"/>
            <a:ext cx="6116444" cy="1477328"/>
          </a:xfrm>
          <a:prstGeom prst="rect">
            <a:avLst/>
          </a:prstGeom>
          <a:noFill/>
        </p:spPr>
        <p:txBody>
          <a:bodyPr wrap="square">
            <a:spAutoFit/>
          </a:bodyPr>
          <a:lstStyle/>
          <a:p>
            <a:pPr marL="285750" indent="-285750">
              <a:buFont typeface="Arial" panose="020B0604020202020204" pitchFamily="34" charset="0"/>
              <a:buChar char="•"/>
            </a:pPr>
            <a:r>
              <a:rPr lang="en-US" dirty="0" err="1"/>
              <a:t>Kmean</a:t>
            </a:r>
            <a:endParaRPr lang="en-US" dirty="0"/>
          </a:p>
          <a:p>
            <a:pPr marL="285750" indent="-285750">
              <a:buFont typeface="Arial" panose="020B0604020202020204" pitchFamily="34" charset="0"/>
              <a:buChar char="•"/>
            </a:pPr>
            <a:r>
              <a:rPr lang="en-US" dirty="0"/>
              <a:t>DBSCAN </a:t>
            </a:r>
          </a:p>
          <a:p>
            <a:pPr marL="285750" indent="-285750">
              <a:buFont typeface="Arial" panose="020B0604020202020204" pitchFamily="34" charset="0"/>
              <a:buChar char="•"/>
            </a:pPr>
            <a:r>
              <a:rPr lang="en-US" dirty="0" err="1"/>
              <a:t>Apriori</a:t>
            </a:r>
            <a:endParaRPr lang="en-US" dirty="0"/>
          </a:p>
          <a:p>
            <a:endParaRPr lang="en-US" dirty="0"/>
          </a:p>
          <a:p>
            <a:endParaRPr lang="en-US" dirty="0"/>
          </a:p>
        </p:txBody>
      </p:sp>
      <p:pic>
        <p:nvPicPr>
          <p:cNvPr id="6" name="Picture 5">
            <a:extLst>
              <a:ext uri="{FF2B5EF4-FFF2-40B4-BE49-F238E27FC236}">
                <a16:creationId xmlns:a16="http://schemas.microsoft.com/office/drawing/2014/main" id="{63BA8FAB-C221-BF6A-9695-3084A0E19963}"/>
              </a:ext>
            </a:extLst>
          </p:cNvPr>
          <p:cNvPicPr>
            <a:picLocks noChangeAspect="1"/>
          </p:cNvPicPr>
          <p:nvPr/>
        </p:nvPicPr>
        <p:blipFill>
          <a:blip r:embed="rId2"/>
          <a:stretch>
            <a:fillRect/>
          </a:stretch>
        </p:blipFill>
        <p:spPr>
          <a:xfrm>
            <a:off x="2923478" y="1208314"/>
            <a:ext cx="7772400" cy="4441371"/>
          </a:xfrm>
          <a:prstGeom prst="rect">
            <a:avLst/>
          </a:prstGeom>
        </p:spPr>
      </p:pic>
    </p:spTree>
    <p:extLst>
      <p:ext uri="{BB962C8B-B14F-4D97-AF65-F5344CB8AC3E}">
        <p14:creationId xmlns:p14="http://schemas.microsoft.com/office/powerpoint/2010/main" val="102679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49CE-818D-61DA-1683-104A5D2C4940}"/>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9360B29B-D490-6818-B112-168BFE220A24}"/>
              </a:ext>
            </a:extLst>
          </p:cNvPr>
          <p:cNvSpPr>
            <a:spLocks noGrp="1"/>
          </p:cNvSpPr>
          <p:nvPr>
            <p:ph idx="1"/>
          </p:nvPr>
        </p:nvSpPr>
        <p:spPr/>
        <p:txBody>
          <a:bodyPr/>
          <a:lstStyle/>
          <a:p>
            <a:pPr marL="285750" indent="-285750">
              <a:buFont typeface="Arial" panose="020B0604020202020204" pitchFamily="34" charset="0"/>
              <a:buChar char="•"/>
            </a:pPr>
            <a:r>
              <a:rPr lang="en-US" dirty="0"/>
              <a:t>Problem Statement</a:t>
            </a:r>
          </a:p>
          <a:p>
            <a:pPr marL="285750" indent="-285750">
              <a:buFont typeface="Arial" panose="020B0604020202020204" pitchFamily="34" charset="0"/>
              <a:buChar char="•"/>
            </a:pPr>
            <a:r>
              <a:rPr lang="en-US" dirty="0"/>
              <a:t>Phase 1 - Feature Engineering &amp; EDA</a:t>
            </a:r>
          </a:p>
          <a:p>
            <a:pPr marL="285750" indent="-285750">
              <a:buFont typeface="Arial" panose="020B0604020202020204" pitchFamily="34" charset="0"/>
              <a:buChar char="•"/>
            </a:pPr>
            <a:r>
              <a:rPr lang="en-US" dirty="0"/>
              <a:t>Phase 2 - Regression Analysis</a:t>
            </a:r>
          </a:p>
          <a:p>
            <a:pPr marL="285750" indent="-285750">
              <a:buFont typeface="Arial" panose="020B0604020202020204" pitchFamily="34" charset="0"/>
              <a:buChar char="•"/>
            </a:pPr>
            <a:r>
              <a:rPr lang="en-US" dirty="0"/>
              <a:t>Phase 3 – Classification Analysis</a:t>
            </a:r>
          </a:p>
          <a:p>
            <a:pPr marL="285750" indent="-285750">
              <a:buFont typeface="Arial" panose="020B0604020202020204" pitchFamily="34" charset="0"/>
              <a:buChar char="•"/>
            </a:pPr>
            <a:r>
              <a:rPr lang="en-US" dirty="0"/>
              <a:t>Phase 4- Clustering and Association </a:t>
            </a:r>
          </a:p>
          <a:p>
            <a:pPr marL="285750" indent="-285750">
              <a:buFont typeface="Arial" panose="020B0604020202020204" pitchFamily="34" charset="0"/>
              <a:buChar char="•"/>
            </a:pPr>
            <a:r>
              <a:rPr lang="en-US" dirty="0"/>
              <a:t>REFERENCES</a:t>
            </a:r>
          </a:p>
        </p:txBody>
      </p:sp>
    </p:spTree>
    <p:extLst>
      <p:ext uri="{BB962C8B-B14F-4D97-AF65-F5344CB8AC3E}">
        <p14:creationId xmlns:p14="http://schemas.microsoft.com/office/powerpoint/2010/main" val="3704720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REFERENCES</a:t>
            </a:r>
          </a:p>
        </p:txBody>
      </p:sp>
      <p:sp>
        <p:nvSpPr>
          <p:cNvPr id="4" name="TextBox 3">
            <a:extLst>
              <a:ext uri="{FF2B5EF4-FFF2-40B4-BE49-F238E27FC236}">
                <a16:creationId xmlns:a16="http://schemas.microsoft.com/office/drawing/2014/main" id="{C22259CB-C960-8ADA-7A65-B63910B3BE70}"/>
              </a:ext>
            </a:extLst>
          </p:cNvPr>
          <p:cNvSpPr txBox="1"/>
          <p:nvPr/>
        </p:nvSpPr>
        <p:spPr>
          <a:xfrm>
            <a:off x="861431" y="1444963"/>
            <a:ext cx="6116444" cy="3582263"/>
          </a:xfrm>
          <a:prstGeom prst="rect">
            <a:avLst/>
          </a:prstGeom>
          <a:noFill/>
        </p:spPr>
        <p:txBody>
          <a:bodyPr wrap="square">
            <a:spAutoFit/>
          </a:bodyPr>
          <a:lstStyle/>
          <a:p>
            <a:pPr marL="342900" marR="165100" lvl="0" indent="-342900" fontAlgn="base">
              <a:lnSpc>
                <a:spcPct val="112000"/>
              </a:lnSpc>
              <a:spcBef>
                <a:spcPts val="0"/>
              </a:spcBef>
              <a:spcAft>
                <a:spcPts val="165"/>
              </a:spcAft>
              <a:buClr>
                <a:srgbClr val="000000"/>
              </a:buClr>
              <a:buSzPts val="1100"/>
              <a:buFont typeface="Arial" panose="020B0604020202020204" pitchFamily="34" charset="0"/>
              <a:buChar char="●"/>
            </a:pPr>
            <a:r>
              <a:rPr lang="en-US" sz="1800" u="none" strike="noStrike" dirty="0">
                <a:solidFill>
                  <a:srgbClr val="1155CC"/>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2"/>
              </a:rPr>
              <a:t>https://www.geeksforgeeks.org/detect-and-remove-the-outliers-using-python/</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165100" lvl="0" indent="-342900" fontAlgn="base">
              <a:lnSpc>
                <a:spcPct val="112000"/>
              </a:lnSpc>
              <a:spcBef>
                <a:spcPts val="0"/>
              </a:spcBef>
              <a:spcAft>
                <a:spcPts val="375"/>
              </a:spcAft>
              <a:buClr>
                <a:srgbClr val="000000"/>
              </a:buClr>
              <a:buSzPts val="1100"/>
              <a:buFont typeface="Arial" panose="020B0604020202020204" pitchFamily="34" charset="0"/>
              <a:buChar char="●"/>
            </a:pPr>
            <a:r>
              <a:rPr lang="en-US" sz="1800" u="none" strike="noStrike" dirty="0">
                <a:solidFill>
                  <a:srgbClr val="1155CC"/>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3"/>
              </a:rPr>
              <a:t>https://www.geeksforgeeks.org/ml-label-encoding-of-datasets-in-python/</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165100" lvl="0" indent="-342900" fontAlgn="base">
              <a:lnSpc>
                <a:spcPct val="112000"/>
              </a:lnSpc>
              <a:spcBef>
                <a:spcPts val="0"/>
              </a:spcBef>
              <a:spcAft>
                <a:spcPts val="115"/>
              </a:spcAft>
              <a:buClr>
                <a:srgbClr val="000000"/>
              </a:buClr>
              <a:buSzPts val="1100"/>
              <a:buFont typeface="Arial" panose="020B0604020202020204" pitchFamily="34" charset="0"/>
              <a:buChar char="●"/>
            </a:pPr>
            <a:r>
              <a:rPr lang="en-US" sz="1800" u="none" strike="noStrike" dirty="0">
                <a:solidFill>
                  <a:srgbClr val="1155CC"/>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4"/>
              </a:rPr>
              <a:t>https://scikit-learn.org/stable/modules/generated/sklearn.metrics.ConfusionMatrixDispl ay.html</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165100" lvl="0" indent="-342900" fontAlgn="base">
              <a:lnSpc>
                <a:spcPct val="112000"/>
              </a:lnSpc>
              <a:spcBef>
                <a:spcPts val="0"/>
              </a:spcBef>
              <a:spcAft>
                <a:spcPts val="115"/>
              </a:spcAft>
              <a:buClr>
                <a:srgbClr val="000000"/>
              </a:buClr>
              <a:buSzPts val="1100"/>
              <a:buFont typeface="Arial" panose="020B0604020202020204" pitchFamily="34" charset="0"/>
              <a:buChar char="●"/>
            </a:pPr>
            <a:r>
              <a:rPr lang="en-US" sz="1800" u="none" strike="noStrike" dirty="0">
                <a:solidFill>
                  <a:srgbClr val="1155CC"/>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5"/>
              </a:rPr>
              <a:t>https://towardsdatascience.com/ways-to-detect-and-remove-the-outliers-404d16608db a</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165100" lvl="0" indent="-342900" fontAlgn="base">
              <a:lnSpc>
                <a:spcPct val="112000"/>
              </a:lnSpc>
              <a:spcBef>
                <a:spcPts val="0"/>
              </a:spcBef>
              <a:spcAft>
                <a:spcPts val="115"/>
              </a:spcAft>
              <a:buClr>
                <a:srgbClr val="000000"/>
              </a:buClr>
              <a:buSzPts val="1100"/>
              <a:buFont typeface="Arial" panose="020B0604020202020204" pitchFamily="34" charset="0"/>
              <a:buChar char="●"/>
            </a:pPr>
            <a:r>
              <a:rPr lang="en-US" sz="1800" u="none" strike="noStrike" dirty="0">
                <a:solidFill>
                  <a:srgbClr val="0563C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6"/>
              </a:rPr>
              <a:t>https://www.kaggle.com/datasets/zynicide/wine-reviews</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80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5F5B9-F829-4354-E647-1D2A6AFE4D25}"/>
              </a:ext>
            </a:extLst>
          </p:cNvPr>
          <p:cNvSpPr txBox="1"/>
          <p:nvPr/>
        </p:nvSpPr>
        <p:spPr>
          <a:xfrm>
            <a:off x="3048000" y="1637869"/>
            <a:ext cx="6096000" cy="1138197"/>
          </a:xfrm>
          <a:prstGeom prst="rect">
            <a:avLst/>
          </a:prstGeom>
          <a:noFill/>
        </p:spPr>
        <p:txBody>
          <a:bodyPr wrap="square">
            <a:spAutoFit/>
          </a:bodyPr>
          <a:lstStyle/>
          <a:p>
            <a:pPr marR="165100" lvl="0" fontAlgn="base">
              <a:lnSpc>
                <a:spcPct val="112000"/>
              </a:lnSpc>
              <a:spcBef>
                <a:spcPts val="0"/>
              </a:spcBef>
              <a:spcAft>
                <a:spcPts val="165"/>
              </a:spcAft>
              <a:buClr>
                <a:srgbClr val="000000"/>
              </a:buClr>
              <a:buSzPts val="1100"/>
            </a:pPr>
            <a:r>
              <a:rPr lang="en-US" sz="66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55276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DC62-A896-E861-93FA-E6AFEAD03E9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EE36A2E0-503F-1BAD-3C9F-AF6CE6698BD1}"/>
              </a:ext>
            </a:extLst>
          </p:cNvPr>
          <p:cNvSpPr>
            <a:spLocks noGrp="1"/>
          </p:cNvSpPr>
          <p:nvPr>
            <p:ph idx="1"/>
          </p:nvPr>
        </p:nvSpPr>
        <p:spPr/>
        <p:txBody>
          <a:bodyPr>
            <a:normAutofit fontScale="70000" lnSpcReduction="20000"/>
          </a:bodyPr>
          <a:lstStyle/>
          <a:p>
            <a:pPr marL="285750" indent="-285750">
              <a:buFont typeface="Arial" panose="020B0604020202020204" pitchFamily="34" charset="0"/>
              <a:buChar char="•"/>
            </a:pPr>
            <a:r>
              <a:rPr lang="en-US" i="0" dirty="0">
                <a:solidFill>
                  <a:schemeClr val="tx1"/>
                </a:solidFill>
                <a:effectLst/>
                <a:latin typeface="Söhne"/>
              </a:rPr>
              <a:t>The primary objective of this project is to develop a predictive model that can accurately determine the variety of wine based on descriptive tasting notes gathered from blind tastings. This model aims to bring a quantitative and analytical approach to wine identification, which could assist sommeliers, wine enthusiasts, and even novices in understanding the subtle nuances that differentiate various wine varieties</a:t>
            </a:r>
            <a:r>
              <a:rPr lang="en-US" b="0" dirty="0">
                <a:solidFill>
                  <a:srgbClr val="D1D5DB"/>
                </a:solidFill>
                <a:latin typeface="Söhne"/>
              </a:rPr>
              <a:t>.</a:t>
            </a:r>
          </a:p>
          <a:p>
            <a:pPr marL="285750" indent="-285750">
              <a:buFont typeface="Arial" panose="020B0604020202020204" pitchFamily="34" charset="0"/>
              <a:buChar char="•"/>
            </a:pPr>
            <a:r>
              <a:rPr lang="en-US" dirty="0"/>
              <a:t>Kaggle link-https://</a:t>
            </a:r>
            <a:r>
              <a:rPr lang="en-US" dirty="0" err="1"/>
              <a:t>www.kaggle.com</a:t>
            </a:r>
            <a:r>
              <a:rPr lang="en-US" dirty="0"/>
              <a:t>/datasets/</a:t>
            </a:r>
            <a:r>
              <a:rPr lang="en-US" dirty="0" err="1"/>
              <a:t>zynicide</a:t>
            </a:r>
            <a:r>
              <a:rPr lang="en-US" dirty="0"/>
              <a:t>/wine-reviews</a:t>
            </a:r>
          </a:p>
          <a:p>
            <a:pPr marL="285750" indent="-285750">
              <a:buFont typeface="Arial" panose="020B0604020202020204" pitchFamily="34" charset="0"/>
              <a:buChar char="•"/>
            </a:pPr>
            <a:r>
              <a:rPr lang="en-US" dirty="0"/>
              <a:t>130k + observations</a:t>
            </a:r>
          </a:p>
          <a:p>
            <a:pPr marL="285750" indent="-285750">
              <a:buFont typeface="Arial" panose="020B0604020202020204" pitchFamily="34" charset="0"/>
              <a:buChar char="•"/>
            </a:pPr>
            <a:r>
              <a:rPr lang="en-US" dirty="0"/>
              <a:t>10 total attributes – </a:t>
            </a:r>
          </a:p>
          <a:p>
            <a:pPr marL="285750" indent="-285750">
              <a:buFont typeface="Arial" panose="020B0604020202020204" pitchFamily="34" charset="0"/>
              <a:buChar char="•"/>
            </a:pPr>
            <a:r>
              <a:rPr lang="en-US" dirty="0"/>
              <a:t>2 numerical and 8 categorical features</a:t>
            </a:r>
          </a:p>
          <a:p>
            <a:pPr marL="285750" indent="-285750">
              <a:buFont typeface="Arial" panose="020B0604020202020204" pitchFamily="34" charset="0"/>
              <a:buChar char="•"/>
            </a:pPr>
            <a:r>
              <a:rPr lang="en-US" dirty="0"/>
              <a:t>Target class – variety</a:t>
            </a:r>
          </a:p>
          <a:p>
            <a:pPr marL="285750" indent="-285750">
              <a:buFont typeface="Arial" panose="020B0604020202020204" pitchFamily="34" charset="0"/>
              <a:buChar char="•"/>
            </a:pPr>
            <a:r>
              <a:rPr lang="en-US" dirty="0"/>
              <a:t>Important features – price, point, description, province</a:t>
            </a:r>
          </a:p>
        </p:txBody>
      </p:sp>
    </p:spTree>
    <p:extLst>
      <p:ext uri="{BB962C8B-B14F-4D97-AF65-F5344CB8AC3E}">
        <p14:creationId xmlns:p14="http://schemas.microsoft.com/office/powerpoint/2010/main" val="164672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4801314"/>
          </a:xfrm>
          <a:prstGeom prst="rect">
            <a:avLst/>
          </a:prstGeom>
          <a:noFill/>
        </p:spPr>
        <p:txBody>
          <a:bodyPr wrap="square">
            <a:spAutoFit/>
          </a:bodyPr>
          <a:lstStyle/>
          <a:p>
            <a:r>
              <a:rPr lang="en-US" b="1" dirty="0"/>
              <a:t>Data preprocessing – </a:t>
            </a:r>
          </a:p>
          <a:p>
            <a:endParaRPr lang="en-US" b="1" dirty="0"/>
          </a:p>
          <a:p>
            <a:pPr marL="285750" indent="-285750">
              <a:buFont typeface="Arial" panose="020B0604020202020204" pitchFamily="34" charset="0"/>
              <a:buChar char="•"/>
            </a:pPr>
            <a:r>
              <a:rPr lang="en-US" dirty="0"/>
              <a:t>For Data preprocessing we removed </a:t>
            </a:r>
            <a:r>
              <a:rPr lang="en-US" dirty="0" err="1"/>
              <a:t>NaN</a:t>
            </a:r>
            <a:r>
              <a:rPr lang="en-US" dirty="0"/>
              <a:t> values which existed in features such as price, point , description, variety , </a:t>
            </a:r>
            <a:r>
              <a:rPr lang="en-US" dirty="0" err="1"/>
              <a:t>etc</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Insignificant and redundant feature such as country, </a:t>
            </a:r>
            <a:r>
              <a:rPr lang="en-US" dirty="0" err="1"/>
              <a:t>twitter_handle</a:t>
            </a:r>
            <a:r>
              <a:rPr lang="en-US" dirty="0"/>
              <a:t> and other insignificant features were dropped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Observations were checked for </a:t>
            </a:r>
            <a:r>
              <a:rPr lang="en-US" dirty="0" err="1"/>
              <a:t>duplicacy</a:t>
            </a:r>
            <a:r>
              <a:rPr lang="en-US" dirty="0"/>
              <a:t> and duplicate entries were dropped.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Aggregation or down-sampling was not performed, as the dataset contains discrete data detailing individual wines, where maintaining the uniqueness of each entry is crucial. Likewise, normalization or standardization techniques were not applied, as the dataset consists of absolute values that should remain unaltered to preserve the integrity of the data. The dataset is currently in a format that is directly applicable for machine learning algorithms without the need for transformation that could distort its originality.</a:t>
            </a:r>
          </a:p>
          <a:p>
            <a:endParaRPr lang="en-US" dirty="0"/>
          </a:p>
        </p:txBody>
      </p:sp>
      <p:sp>
        <p:nvSpPr>
          <p:cNvPr id="5" name="TextBox 4">
            <a:extLst>
              <a:ext uri="{FF2B5EF4-FFF2-40B4-BE49-F238E27FC236}">
                <a16:creationId xmlns:a16="http://schemas.microsoft.com/office/drawing/2014/main" id="{4879927D-BA13-AFD0-4D35-226F73ED6749}"/>
              </a:ext>
            </a:extLst>
          </p:cNvPr>
          <p:cNvSpPr txBox="1"/>
          <p:nvPr/>
        </p:nvSpPr>
        <p:spPr>
          <a:xfrm>
            <a:off x="1727509" y="200723"/>
            <a:ext cx="8736982" cy="646331"/>
          </a:xfrm>
          <a:prstGeom prst="rect">
            <a:avLst/>
          </a:prstGeom>
          <a:noFill/>
        </p:spPr>
        <p:txBody>
          <a:bodyPr wrap="square">
            <a:spAutoFit/>
          </a:bodyPr>
          <a:lstStyle/>
          <a:p>
            <a:r>
              <a:rPr lang="en-US" sz="3600" dirty="0">
                <a:solidFill>
                  <a:schemeClr val="tx1">
                    <a:lumMod val="75000"/>
                    <a:lumOff val="25000"/>
                  </a:schemeClr>
                </a:solidFill>
                <a:latin typeface="+mj-lt"/>
              </a:rPr>
              <a:t>Phase I - Feature Engineering &amp; EDA</a:t>
            </a:r>
          </a:p>
        </p:txBody>
      </p:sp>
    </p:spTree>
    <p:extLst>
      <p:ext uri="{BB962C8B-B14F-4D97-AF65-F5344CB8AC3E}">
        <p14:creationId xmlns:p14="http://schemas.microsoft.com/office/powerpoint/2010/main" val="107252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1477328"/>
          </a:xfrm>
          <a:prstGeom prst="rect">
            <a:avLst/>
          </a:prstGeom>
          <a:noFill/>
        </p:spPr>
        <p:txBody>
          <a:bodyPr wrap="square">
            <a:spAutoFit/>
          </a:bodyPr>
          <a:lstStyle/>
          <a:p>
            <a:endParaRPr lang="en-US" b="1" dirty="0"/>
          </a:p>
          <a:p>
            <a:endParaRPr lang="en-US" b="1" dirty="0"/>
          </a:p>
          <a:p>
            <a:pPr marL="285750" indent="-285750">
              <a:buFont typeface="Arial" panose="020B0604020202020204" pitchFamily="34" charset="0"/>
              <a:buChar char="•"/>
            </a:pPr>
            <a:r>
              <a:rPr lang="en-US" dirty="0"/>
              <a:t>Anomaly detection/Outlier Analysis was performed on the numerical data and outliers were removed</a:t>
            </a:r>
          </a:p>
          <a:p>
            <a:endParaRPr lang="en-US" dirty="0"/>
          </a:p>
        </p:txBody>
      </p:sp>
      <p:sp>
        <p:nvSpPr>
          <p:cNvPr id="5" name="TextBox 4">
            <a:extLst>
              <a:ext uri="{FF2B5EF4-FFF2-40B4-BE49-F238E27FC236}">
                <a16:creationId xmlns:a16="http://schemas.microsoft.com/office/drawing/2014/main" id="{4879927D-BA13-AFD0-4D35-226F73ED6749}"/>
              </a:ext>
            </a:extLst>
          </p:cNvPr>
          <p:cNvSpPr txBox="1"/>
          <p:nvPr/>
        </p:nvSpPr>
        <p:spPr>
          <a:xfrm>
            <a:off x="323384" y="200723"/>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 - Feature Engineering &amp; EDA contd.....</a:t>
            </a:r>
          </a:p>
        </p:txBody>
      </p:sp>
      <p:pic>
        <p:nvPicPr>
          <p:cNvPr id="2" name="Picture 1">
            <a:extLst>
              <a:ext uri="{FF2B5EF4-FFF2-40B4-BE49-F238E27FC236}">
                <a16:creationId xmlns:a16="http://schemas.microsoft.com/office/drawing/2014/main" id="{FB740671-86E8-3615-9387-17C2243BEC0A}"/>
              </a:ext>
            </a:extLst>
          </p:cNvPr>
          <p:cNvPicPr>
            <a:picLocks noChangeAspect="1"/>
          </p:cNvPicPr>
          <p:nvPr/>
        </p:nvPicPr>
        <p:blipFill>
          <a:blip r:embed="rId2"/>
          <a:stretch>
            <a:fillRect/>
          </a:stretch>
        </p:blipFill>
        <p:spPr>
          <a:xfrm>
            <a:off x="2209800" y="2709977"/>
            <a:ext cx="7772400" cy="3437235"/>
          </a:xfrm>
          <a:prstGeom prst="rect">
            <a:avLst/>
          </a:prstGeom>
        </p:spPr>
      </p:pic>
    </p:spTree>
    <p:extLst>
      <p:ext uri="{BB962C8B-B14F-4D97-AF65-F5344CB8AC3E}">
        <p14:creationId xmlns:p14="http://schemas.microsoft.com/office/powerpoint/2010/main" val="438737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390292" y="1876393"/>
            <a:ext cx="10894740" cy="1200329"/>
          </a:xfrm>
          <a:prstGeom prst="rect">
            <a:avLst/>
          </a:prstGeom>
          <a:noFill/>
        </p:spPr>
        <p:txBody>
          <a:bodyPr wrap="square">
            <a:spAutoFit/>
          </a:bodyPr>
          <a:lstStyle/>
          <a:p>
            <a:r>
              <a:rPr lang="en-US" b="1" dirty="0"/>
              <a:t>•</a:t>
            </a:r>
            <a:r>
              <a:rPr lang="en-US" sz="1800" dirty="0">
                <a:solidFill>
                  <a:schemeClr val="tx1">
                    <a:lumMod val="75000"/>
                    <a:lumOff val="25000"/>
                  </a:schemeClr>
                </a:solidFill>
                <a:latin typeface="+mj-lt"/>
              </a:rPr>
              <a:t> Text vectorization on the wine descriptions was performed. This process converts the textual content into numerical data, enabling quantitative analysis and model training.</a:t>
            </a:r>
          </a:p>
          <a:p>
            <a:r>
              <a:rPr lang="en-US" dirty="0">
                <a:solidFill>
                  <a:schemeClr val="tx1">
                    <a:lumMod val="75000"/>
                    <a:lumOff val="25000"/>
                  </a:schemeClr>
                </a:solidFill>
                <a:latin typeface="+mj-lt"/>
              </a:rPr>
              <a:t>After this PCA was done</a:t>
            </a:r>
            <a:endParaRPr lang="en-US" sz="1800" dirty="0">
              <a:solidFill>
                <a:schemeClr val="tx1">
                  <a:lumMod val="75000"/>
                  <a:lumOff val="25000"/>
                </a:schemeClr>
              </a:solidFill>
              <a:latin typeface="+mj-lt"/>
            </a:endParaRPr>
          </a:p>
          <a:p>
            <a:endParaRPr lang="en-US" dirty="0"/>
          </a:p>
        </p:txBody>
      </p:sp>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 - Feature Engineering &amp; EDA contd.....</a:t>
            </a:r>
          </a:p>
        </p:txBody>
      </p:sp>
      <p:pic>
        <p:nvPicPr>
          <p:cNvPr id="4" name="Picture 3">
            <a:extLst>
              <a:ext uri="{FF2B5EF4-FFF2-40B4-BE49-F238E27FC236}">
                <a16:creationId xmlns:a16="http://schemas.microsoft.com/office/drawing/2014/main" id="{EA303135-6848-7677-F624-8B3EB91FEC03}"/>
              </a:ext>
            </a:extLst>
          </p:cNvPr>
          <p:cNvPicPr>
            <a:picLocks noChangeAspect="1"/>
          </p:cNvPicPr>
          <p:nvPr/>
        </p:nvPicPr>
        <p:blipFill>
          <a:blip r:embed="rId2"/>
          <a:stretch>
            <a:fillRect/>
          </a:stretch>
        </p:blipFill>
        <p:spPr>
          <a:xfrm>
            <a:off x="4029308" y="2697410"/>
            <a:ext cx="7772400" cy="3881808"/>
          </a:xfrm>
          <a:prstGeom prst="rect">
            <a:avLst/>
          </a:prstGeom>
        </p:spPr>
      </p:pic>
      <p:pic>
        <p:nvPicPr>
          <p:cNvPr id="8" name="Picture 7" descr="A screenshot of a black screen&#10;&#10;Description automatically generated">
            <a:extLst>
              <a:ext uri="{FF2B5EF4-FFF2-40B4-BE49-F238E27FC236}">
                <a16:creationId xmlns:a16="http://schemas.microsoft.com/office/drawing/2014/main" id="{621698BA-2CF0-5560-C3DA-279FD4A097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220" y="2826327"/>
            <a:ext cx="1853161" cy="3343546"/>
          </a:xfrm>
          <a:prstGeom prst="rect">
            <a:avLst/>
          </a:prstGeom>
        </p:spPr>
      </p:pic>
    </p:spTree>
    <p:extLst>
      <p:ext uri="{BB962C8B-B14F-4D97-AF65-F5344CB8AC3E}">
        <p14:creationId xmlns:p14="http://schemas.microsoft.com/office/powerpoint/2010/main" val="91167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369332"/>
          </a:xfrm>
          <a:prstGeom prst="rect">
            <a:avLst/>
          </a:prstGeom>
          <a:noFill/>
        </p:spPr>
        <p:txBody>
          <a:bodyPr wrap="square">
            <a:spAutoFit/>
          </a:bodyPr>
          <a:lstStyle/>
          <a:p>
            <a:r>
              <a:rPr lang="en-US" dirty="0"/>
              <a:t>HEATMAP OF COVARIANCE MATRIX</a:t>
            </a:r>
          </a:p>
        </p:txBody>
      </p:sp>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 - Feature Engineering &amp; EDA contd.....</a:t>
            </a:r>
          </a:p>
        </p:txBody>
      </p:sp>
      <p:pic>
        <p:nvPicPr>
          <p:cNvPr id="4" name="Picture 3">
            <a:extLst>
              <a:ext uri="{FF2B5EF4-FFF2-40B4-BE49-F238E27FC236}">
                <a16:creationId xmlns:a16="http://schemas.microsoft.com/office/drawing/2014/main" id="{76282520-9C39-F4AF-14FF-7E11DCB4CFE8}"/>
              </a:ext>
            </a:extLst>
          </p:cNvPr>
          <p:cNvPicPr>
            <a:picLocks noChangeAspect="1"/>
          </p:cNvPicPr>
          <p:nvPr/>
        </p:nvPicPr>
        <p:blipFill>
          <a:blip r:embed="rId2"/>
          <a:stretch>
            <a:fillRect/>
          </a:stretch>
        </p:blipFill>
        <p:spPr>
          <a:xfrm>
            <a:off x="2299010" y="2803417"/>
            <a:ext cx="7772400" cy="2834640"/>
          </a:xfrm>
          <a:prstGeom prst="rect">
            <a:avLst/>
          </a:prstGeom>
        </p:spPr>
      </p:pic>
    </p:spTree>
    <p:extLst>
      <p:ext uri="{BB962C8B-B14F-4D97-AF65-F5344CB8AC3E}">
        <p14:creationId xmlns:p14="http://schemas.microsoft.com/office/powerpoint/2010/main" val="215882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369332"/>
          </a:xfrm>
          <a:prstGeom prst="rect">
            <a:avLst/>
          </a:prstGeom>
          <a:noFill/>
        </p:spPr>
        <p:txBody>
          <a:bodyPr wrap="square">
            <a:spAutoFit/>
          </a:bodyPr>
          <a:lstStyle/>
          <a:p>
            <a:r>
              <a:rPr lang="en-US" b="1" dirty="0"/>
              <a:t>	T TEST</a:t>
            </a:r>
            <a:endParaRPr lang="en-US" dirty="0"/>
          </a:p>
        </p:txBody>
      </p:sp>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 – Regression Analysis</a:t>
            </a:r>
          </a:p>
        </p:txBody>
      </p:sp>
      <p:pic>
        <p:nvPicPr>
          <p:cNvPr id="6" name="Picture 5">
            <a:extLst>
              <a:ext uri="{FF2B5EF4-FFF2-40B4-BE49-F238E27FC236}">
                <a16:creationId xmlns:a16="http://schemas.microsoft.com/office/drawing/2014/main" id="{AA44B6C6-1B86-999C-08C2-FDB17B1F4214}"/>
              </a:ext>
            </a:extLst>
          </p:cNvPr>
          <p:cNvPicPr>
            <a:picLocks noChangeAspect="1"/>
          </p:cNvPicPr>
          <p:nvPr/>
        </p:nvPicPr>
        <p:blipFill>
          <a:blip r:embed="rId2"/>
          <a:stretch>
            <a:fillRect/>
          </a:stretch>
        </p:blipFill>
        <p:spPr>
          <a:xfrm>
            <a:off x="2209800" y="2244923"/>
            <a:ext cx="7772400" cy="2368153"/>
          </a:xfrm>
          <a:prstGeom prst="rect">
            <a:avLst/>
          </a:prstGeom>
        </p:spPr>
      </p:pic>
    </p:spTree>
    <p:extLst>
      <p:ext uri="{BB962C8B-B14F-4D97-AF65-F5344CB8AC3E}">
        <p14:creationId xmlns:p14="http://schemas.microsoft.com/office/powerpoint/2010/main" val="2552743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730C6-1521-D594-0D7F-1BE75B5075C1}"/>
              </a:ext>
            </a:extLst>
          </p:cNvPr>
          <p:cNvSpPr txBox="1"/>
          <p:nvPr/>
        </p:nvSpPr>
        <p:spPr>
          <a:xfrm>
            <a:off x="401444" y="1003610"/>
            <a:ext cx="10894740" cy="369332"/>
          </a:xfrm>
          <a:prstGeom prst="rect">
            <a:avLst/>
          </a:prstGeom>
          <a:noFill/>
        </p:spPr>
        <p:txBody>
          <a:bodyPr wrap="square">
            <a:spAutoFit/>
          </a:bodyPr>
          <a:lstStyle/>
          <a:p>
            <a:r>
              <a:rPr lang="en-US" dirty="0"/>
              <a:t>OLS REGRESSION ANALYSIS</a:t>
            </a:r>
          </a:p>
        </p:txBody>
      </p:sp>
      <p:sp>
        <p:nvSpPr>
          <p:cNvPr id="5" name="TextBox 4">
            <a:extLst>
              <a:ext uri="{FF2B5EF4-FFF2-40B4-BE49-F238E27FC236}">
                <a16:creationId xmlns:a16="http://schemas.microsoft.com/office/drawing/2014/main" id="{4879927D-BA13-AFD0-4D35-226F73ED6749}"/>
              </a:ext>
            </a:extLst>
          </p:cNvPr>
          <p:cNvSpPr txBox="1"/>
          <p:nvPr/>
        </p:nvSpPr>
        <p:spPr>
          <a:xfrm>
            <a:off x="154686" y="278782"/>
            <a:ext cx="10894739" cy="646331"/>
          </a:xfrm>
          <a:prstGeom prst="rect">
            <a:avLst/>
          </a:prstGeom>
          <a:noFill/>
        </p:spPr>
        <p:txBody>
          <a:bodyPr wrap="square">
            <a:spAutoFit/>
          </a:bodyPr>
          <a:lstStyle/>
          <a:p>
            <a:r>
              <a:rPr lang="en-US" sz="3600" dirty="0">
                <a:solidFill>
                  <a:schemeClr val="tx1">
                    <a:lumMod val="75000"/>
                    <a:lumOff val="25000"/>
                  </a:schemeClr>
                </a:solidFill>
                <a:latin typeface="+mj-lt"/>
              </a:rPr>
              <a:t>Phase II – Regression Analysis Contd..</a:t>
            </a:r>
          </a:p>
        </p:txBody>
      </p:sp>
      <p:pic>
        <p:nvPicPr>
          <p:cNvPr id="2" name="Picture 1">
            <a:extLst>
              <a:ext uri="{FF2B5EF4-FFF2-40B4-BE49-F238E27FC236}">
                <a16:creationId xmlns:a16="http://schemas.microsoft.com/office/drawing/2014/main" id="{89BF8C40-C283-0F76-E7C6-8B3F1ECB29D1}"/>
              </a:ext>
            </a:extLst>
          </p:cNvPr>
          <p:cNvPicPr>
            <a:picLocks noChangeAspect="1"/>
          </p:cNvPicPr>
          <p:nvPr/>
        </p:nvPicPr>
        <p:blipFill>
          <a:blip r:embed="rId2"/>
          <a:stretch>
            <a:fillRect/>
          </a:stretch>
        </p:blipFill>
        <p:spPr>
          <a:xfrm>
            <a:off x="2362200" y="1372942"/>
            <a:ext cx="7772400" cy="4377796"/>
          </a:xfrm>
          <a:prstGeom prst="rect">
            <a:avLst/>
          </a:prstGeom>
        </p:spPr>
      </p:pic>
      <p:pic>
        <p:nvPicPr>
          <p:cNvPr id="6" name="Picture 5">
            <a:extLst>
              <a:ext uri="{FF2B5EF4-FFF2-40B4-BE49-F238E27FC236}">
                <a16:creationId xmlns:a16="http://schemas.microsoft.com/office/drawing/2014/main" id="{EF9DE4D1-ACAE-A9F9-01B2-41C0C97E7C9A}"/>
              </a:ext>
            </a:extLst>
          </p:cNvPr>
          <p:cNvPicPr>
            <a:picLocks noChangeAspect="1"/>
          </p:cNvPicPr>
          <p:nvPr/>
        </p:nvPicPr>
        <p:blipFill>
          <a:blip r:embed="rId3"/>
          <a:stretch>
            <a:fillRect/>
          </a:stretch>
        </p:blipFill>
        <p:spPr>
          <a:xfrm>
            <a:off x="3473914" y="5880718"/>
            <a:ext cx="4749800" cy="698500"/>
          </a:xfrm>
          <a:prstGeom prst="rect">
            <a:avLst/>
          </a:prstGeom>
        </p:spPr>
      </p:pic>
    </p:spTree>
    <p:extLst>
      <p:ext uri="{BB962C8B-B14F-4D97-AF65-F5344CB8AC3E}">
        <p14:creationId xmlns:p14="http://schemas.microsoft.com/office/powerpoint/2010/main" val="2729706271"/>
      </p:ext>
    </p:extLst>
  </p:cSld>
  <p:clrMapOvr>
    <a:masterClrMapping/>
  </p:clrMapOvr>
</p:sld>
</file>

<file path=ppt/theme/theme1.xml><?xml version="1.0" encoding="utf-8"?>
<a:theme xmlns:a="http://schemas.openxmlformats.org/drawingml/2006/main" name="ShojiVTI">
  <a:themeElements>
    <a:clrScheme name="AnalogousFromLightSeedRightStep">
      <a:dk1>
        <a:srgbClr val="000000"/>
      </a:dk1>
      <a:lt1>
        <a:srgbClr val="FFFFFF"/>
      </a:lt1>
      <a:dk2>
        <a:srgbClr val="413324"/>
      </a:dk2>
      <a:lt2>
        <a:srgbClr val="E2E8E6"/>
      </a:lt2>
      <a:accent1>
        <a:srgbClr val="DA839F"/>
      </a:accent1>
      <a:accent2>
        <a:srgbClr val="D27167"/>
      </a:accent2>
      <a:accent3>
        <a:srgbClr val="D09960"/>
      </a:accent3>
      <a:accent4>
        <a:srgbClr val="ABA454"/>
      </a:accent4>
      <a:accent5>
        <a:srgbClr val="95AD68"/>
      </a:accent5>
      <a:accent6>
        <a:srgbClr val="6EB358"/>
      </a:accent6>
      <a:hlink>
        <a:srgbClr val="568F7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1135</TotalTime>
  <Words>610</Words>
  <Application>Microsoft Macintosh PowerPoint</Application>
  <PresentationFormat>Widescreen</PresentationFormat>
  <Paragraphs>66</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Meiryo</vt:lpstr>
      <vt:lpstr>Arial</vt:lpstr>
      <vt:lpstr>Corbel</vt:lpstr>
      <vt:lpstr>Söhne</vt:lpstr>
      <vt:lpstr>Times New Roman</vt:lpstr>
      <vt:lpstr>ShojiVTI</vt:lpstr>
      <vt:lpstr>Wine variety Prediction</vt:lpstr>
      <vt:lpstr>CONTENT</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dc:title>
  <dc:creator>Assadi, Taeesh Azal</dc:creator>
  <cp:lastModifiedBy>Assadi, Taeesh Azal</cp:lastModifiedBy>
  <cp:revision>3</cp:revision>
  <dcterms:created xsi:type="dcterms:W3CDTF">2023-11-07T17:50:35Z</dcterms:created>
  <dcterms:modified xsi:type="dcterms:W3CDTF">2023-12-09T04:30:28Z</dcterms:modified>
</cp:coreProperties>
</file>